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1"/>
  </p:notesMasterIdLst>
  <p:sldIdLst>
    <p:sldId id="256" r:id="rId2"/>
    <p:sldId id="257" r:id="rId3"/>
    <p:sldId id="301" r:id="rId4"/>
    <p:sldId id="302" r:id="rId5"/>
    <p:sldId id="282" r:id="rId6"/>
    <p:sldId id="283" r:id="rId7"/>
    <p:sldId id="284" r:id="rId8"/>
    <p:sldId id="285" r:id="rId9"/>
    <p:sldId id="289" r:id="rId10"/>
    <p:sldId id="287" r:id="rId11"/>
    <p:sldId id="288" r:id="rId12"/>
    <p:sldId id="290" r:id="rId13"/>
    <p:sldId id="293" r:id="rId14"/>
    <p:sldId id="292" r:id="rId15"/>
    <p:sldId id="294" r:id="rId16"/>
    <p:sldId id="296" r:id="rId17"/>
    <p:sldId id="297" r:id="rId18"/>
    <p:sldId id="295" r:id="rId19"/>
    <p:sldId id="298" r:id="rId20"/>
    <p:sldId id="299" r:id="rId21"/>
    <p:sldId id="300" r:id="rId22"/>
    <p:sldId id="258" r:id="rId23"/>
    <p:sldId id="260" r:id="rId24"/>
    <p:sldId id="259" r:id="rId25"/>
    <p:sldId id="263" r:id="rId26"/>
    <p:sldId id="269" r:id="rId27"/>
    <p:sldId id="262" r:id="rId28"/>
    <p:sldId id="275" r:id="rId29"/>
    <p:sldId id="264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9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378" y="4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14:27:50.248" idx="14">
    <p:pos x="3418" y="3266"/>
    <p:text>константу поменять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14:40:48.211" idx="5">
    <p:pos x="2286" y="1611"/>
    <p:text>исправить вопрос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38:15.589" idx="6">
    <p:pos x="2190" y="2672"/>
    <p:text>исправить на prop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45:51.220" idx="7">
    <p:pos x="5738" y="2620"/>
    <p:text>добавить перенос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23.876" idx="10">
    <p:pos x="1495" y="2573"/>
    <p:text>в 1000 раз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58:35.174" idx="11">
    <p:pos x="4592" y="2788"/>
    <p:text>в 1000 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49:09.322" idx="8">
    <p:pos x="1354" y="1107"/>
    <p:text>найти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00:25:40.083" idx="13">
    <p:pos x="4739" y="1513"/>
    <p:text>добавить че нить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30.05.2024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30.05.2024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30.05.2024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30.05.2024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30.05.2024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7.png"/><Relationship Id="rId7" Type="http://schemas.openxmlformats.org/officeDocument/2006/relationships/image" Target="../media/image49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comments" Target="../comments/comment4.xml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7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comments" Target="../comments/comment6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2.png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0.png"/><Relationship Id="rId10" Type="http://schemas.openxmlformats.org/officeDocument/2006/relationships/image" Target="../media/image75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9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20.png"/><Relationship Id="rId10" Type="http://schemas.openxmlformats.org/officeDocument/2006/relationships/image" Target="../media/image20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Excel_Worksheet.xlsx"/><Relationship Id="rId10" Type="http://schemas.openxmlformats.org/officeDocument/2006/relationships/comments" Target="../comments/comment7.xml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3680"/>
            <a:ext cx="9144000" cy="2006283"/>
          </a:xfrm>
        </p:spPr>
        <p:txBody>
          <a:bodyPr>
            <a:noAutofit/>
          </a:bodyPr>
          <a:lstStyle/>
          <a:p>
            <a:r>
              <a:rPr lang="ru-RU" sz="3200" b="1" dirty="0"/>
              <a:t>Моделирование процесса полимеризации композиций</a:t>
            </a:r>
            <a:br>
              <a:rPr lang="ru-RU" sz="3200" b="1" dirty="0"/>
            </a:br>
            <a:r>
              <a:rPr lang="ru-RU" sz="3200" b="1" dirty="0"/>
              <a:t>ДМЭГ/бутанол, ПЭТА/бутанол и ОКМ-2/бутанол, инициируемого системой о-хинон/амин</a:t>
            </a:r>
            <a:r>
              <a:rPr lang="ru-RU" sz="4000" b="1" dirty="0"/>
              <a:t>.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" y="3708774"/>
            <a:ext cx="4686300" cy="73342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" y="696687"/>
            <a:ext cx="4314825" cy="6858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102542" y="727962"/>
            <a:ext cx="4507930" cy="647700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50185" y="648356"/>
            <a:ext cx="9036000" cy="790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688" y="2018679"/>
            <a:ext cx="4600575" cy="13716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2224677" y="1998025"/>
            <a:ext cx="4686300" cy="14286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445600" y="3928211"/>
            <a:ext cx="4621410" cy="542925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9285" y="4995114"/>
            <a:ext cx="5427710" cy="12954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316926" y="5205740"/>
            <a:ext cx="3754346" cy="1042758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59125" y="4946128"/>
            <a:ext cx="9036000" cy="14286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Ингибирование 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" y="685987"/>
            <a:ext cx="4943475" cy="619125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4782275" y="828862"/>
            <a:ext cx="4272635" cy="4762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" y="2147516"/>
            <a:ext cx="9053496" cy="206709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199422" y="423499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7442"/>
            <a:ext cx="4362450" cy="79057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E44C38-1CB2-4EEC-9FE0-D4EBAB6206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20" r="72106"/>
          <a:stretch/>
        </p:blipFill>
        <p:spPr>
          <a:xfrm>
            <a:off x="4627626" y="4985769"/>
            <a:ext cx="1244686" cy="414691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4E9D59-FB9D-4E87-9121-5269C78702B5}"/>
              </a:ext>
            </a:extLst>
          </p:cNvPr>
          <p:cNvSpPr/>
          <p:nvPr/>
        </p:nvSpPr>
        <p:spPr>
          <a:xfrm>
            <a:off x="23239" y="637723"/>
            <a:ext cx="9090000" cy="7745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54B1444-5E60-4744-8327-10769F91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2"/>
          <a:stretch/>
        </p:blipFill>
        <p:spPr>
          <a:xfrm>
            <a:off x="5893880" y="5009095"/>
            <a:ext cx="3122104" cy="43660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" y="645120"/>
            <a:ext cx="9054000" cy="303145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369181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2" y="4159029"/>
            <a:ext cx="9111747" cy="206028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53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45581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69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852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5" y="4542251"/>
            <a:ext cx="6779049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" y="566048"/>
            <a:ext cx="7690601" cy="390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54296" y="459365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61118"/>
            <a:ext cx="7710678" cy="380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34F412-27CF-4576-9F38-5B1312CC71F6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46890"/>
            <a:ext cx="7723370" cy="383075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95" y="4532533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D8CD-7839-4F39-BB76-EED6C4AB130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F0B9E-E737-4AF4-8084-D8BFAAC605D2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A6C5F6D-7D65-4997-AE1F-88B53DFF11B9}"/>
              </a:ext>
            </a:extLst>
          </p:cNvPr>
          <p:cNvGrpSpPr/>
          <p:nvPr/>
        </p:nvGrpSpPr>
        <p:grpSpPr>
          <a:xfrm>
            <a:off x="6354296" y="4593659"/>
            <a:ext cx="726440" cy="507832"/>
            <a:chOff x="7482840" y="4674566"/>
            <a:chExt cx="726440" cy="507832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4CD38D3-36DA-4377-A7F8-F7FA1D0CD710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49B6EDF-FF61-41E4-AFD1-4617FF2F860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55640D0-C318-478E-8E44-8470E34354B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44C93-2A00-49F3-8664-872FB9C4A1F7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1DA207-E9EC-4649-A0DE-82782EB5C00D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3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3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3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buNone/>
            </a:pPr>
            <a:r>
              <a:rPr lang="ru-RU" sz="2400" dirty="0"/>
              <a:t>инициируемой системой о-хинон/амин </a:t>
            </a:r>
          </a:p>
          <a:p>
            <a:pPr marL="0" indent="0" algn="ctr">
              <a:buNone/>
            </a:pPr>
            <a:r>
              <a:rPr lang="ru-RU" sz="2400" dirty="0"/>
              <a:t>с учетом кинетики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/>
              <a:t>Задачи: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" y="586703"/>
            <a:ext cx="4496865" cy="2936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99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7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417694" y="2377435"/>
            <a:ext cx="4374233" cy="4066030"/>
            <a:chOff x="-336464" y="2172884"/>
            <a:chExt cx="3523545" cy="4066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36464" y="2172884"/>
                  <a:ext cx="3187083" cy="657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𝑁𝑀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6464" y="2172884"/>
                  <a:ext cx="3187083" cy="657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2" y="2830555"/>
                  <a:ext cx="3187083" cy="657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𝑁𝑀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2830555"/>
                  <a:ext cx="3187083" cy="657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546463"/>
                  <a:ext cx="3187083" cy="657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546463"/>
                  <a:ext cx="3187083" cy="657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207589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207589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083286-1125-412D-BA5E-BBBAB944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" y="675618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3817"/>
              </p:ext>
            </p:extLst>
          </p:nvPr>
        </p:nvGraphicFramePr>
        <p:xfrm>
          <a:off x="141210" y="5087937"/>
          <a:ext cx="375141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Worksheet" r:id="rId5" imgW="2986898" imgH="1409637" progId="Excel.Sheet.12">
                  <p:embed/>
                </p:oleObj>
              </mc:Choice>
              <mc:Fallback>
                <p:oleObj name="Worksheet" r:id="rId5" imgW="2986898" imgH="14096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10" y="5087937"/>
                        <a:ext cx="3751415" cy="177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3083560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2230826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1425267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Бутанол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26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blipFill>
                <a:blip r:embed="rId6"/>
                <a:stretch>
                  <a:fillRect l="-4110" t="-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ОКМ-2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16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blipFill>
                <a:blip r:embed="rId7"/>
                <a:stretch>
                  <a:fillRect l="-4110" t="-4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ДМЭГ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95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blipFill>
                <a:blip r:embed="rId8"/>
                <a:stretch>
                  <a:fillRect l="-4444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ПЭТА</a:t>
                </a:r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15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blipFill>
                <a:blip r:embed="rId9"/>
                <a:stretch>
                  <a:fillRect l="-4278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1257" cy="696686"/>
          </a:xfrm>
        </p:spPr>
        <p:txBody>
          <a:bodyPr/>
          <a:lstStyle/>
          <a:p>
            <a:r>
              <a:rPr lang="ru-RU" dirty="0"/>
              <a:t>КОЭФФИЦИЕНТЫ ДИФФУЗИИ ЧИСТЫХ ВЕЩЕСТВ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AFC84D-5425-44E7-B0DB-51E2FC6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DE8473-25C6-4515-AB15-2DD397EC9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996575"/>
              </p:ext>
            </p:extLst>
          </p:nvPr>
        </p:nvGraphicFramePr>
        <p:xfrm>
          <a:off x="138079" y="5095875"/>
          <a:ext cx="3689447" cy="176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Worksheet" r:id="rId6" imgW="2552665" imgH="1219169" progId="Excel.Sheet.12">
                  <p:embed/>
                </p:oleObj>
              </mc:Choice>
              <mc:Fallback>
                <p:oleObj name="Worksheet" r:id="rId6" imgW="2552665" imgH="121916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79" y="5095875"/>
                        <a:ext cx="3689447" cy="176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Мономеры и растворитель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042613"/>
              </p:ext>
            </p:extLst>
          </p:nvPr>
        </p:nvGraphicFramePr>
        <p:xfrm>
          <a:off x="3759200" y="5219317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9200" y="5219317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047085"/>
              </p:ext>
            </p:extLst>
          </p:nvPr>
        </p:nvGraphicFramePr>
        <p:xfrm>
          <a:off x="5206206" y="2935311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6206" y="2935311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113292"/>
              </p:ext>
            </p:extLst>
          </p:nvPr>
        </p:nvGraphicFramePr>
        <p:xfrm>
          <a:off x="479119" y="2349250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E48A6BED-AA11-4D4C-ACEF-6458E3E2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119" y="2349250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5289"/>
              </p:ext>
            </p:extLst>
          </p:nvPr>
        </p:nvGraphicFramePr>
        <p:xfrm>
          <a:off x="915194" y="711356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194" y="711356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747159" y="4032555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Инициирующие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0729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6687"/>
            <a:ext cx="4175581" cy="307978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D7E741B-7817-4100-9B6C-9AB9D6D64873}"/>
              </a:ext>
            </a:extLst>
          </p:cNvPr>
          <p:cNvGrpSpPr/>
          <p:nvPr/>
        </p:nvGrpSpPr>
        <p:grpSpPr>
          <a:xfrm>
            <a:off x="36576" y="3856892"/>
            <a:ext cx="5038344" cy="735569"/>
            <a:chOff x="1321879" y="5142057"/>
            <a:chExt cx="6981488" cy="101925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E63DBB0-4EEE-449C-9CD6-E11AF1F6CCA5}"/>
                </a:ext>
              </a:extLst>
            </p:cNvPr>
            <p:cNvGrpSpPr/>
            <p:nvPr/>
          </p:nvGrpSpPr>
          <p:grpSpPr>
            <a:xfrm>
              <a:off x="1321879" y="5142057"/>
              <a:ext cx="6981488" cy="1019256"/>
              <a:chOff x="1321879" y="5142057"/>
              <a:chExt cx="6981488" cy="1019256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38A8F79E-EB88-4EFB-A744-FBC4ACEE1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264"/>
              <a:stretch/>
            </p:blipFill>
            <p:spPr>
              <a:xfrm>
                <a:off x="1321879" y="5142057"/>
                <a:ext cx="2683193" cy="101925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2DC5219-F1C7-4914-93BA-187495A45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553" t="38878" b="23969"/>
              <a:stretch/>
            </p:blipFill>
            <p:spPr>
              <a:xfrm>
                <a:off x="4096512" y="5541264"/>
                <a:ext cx="4206855" cy="410689"/>
              </a:xfrm>
              <a:prstGeom prst="rect">
                <a:avLst/>
              </a:prstGeom>
            </p:spPr>
          </p:pic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8C7EEF7-23A6-4DA5-9125-40BE51343598}"/>
                </a:ext>
              </a:extLst>
            </p:cNvPr>
            <p:cNvSpPr/>
            <p:nvPr/>
          </p:nvSpPr>
          <p:spPr>
            <a:xfrm>
              <a:off x="1321879" y="5142057"/>
              <a:ext cx="6779705" cy="10192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929297" y="1138887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97" y="1138887"/>
                <a:ext cx="4214701" cy="587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929297" y="761743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Закон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929297" y="1826017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97" y="1826017"/>
                <a:ext cx="42147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892721" y="3882264"/>
                <a:ext cx="4214703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h𝑣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721" y="3882264"/>
                <a:ext cx="4214703" cy="986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929298" y="3467078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Фотовосстановления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43" y="665445"/>
            <a:ext cx="9034626" cy="176185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67" y="23488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68549"/>
              </p:ext>
            </p:extLst>
          </p:nvPr>
        </p:nvGraphicFramePr>
        <p:xfrm>
          <a:off x="49443" y="3996200"/>
          <a:ext cx="9034626" cy="10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3996200"/>
                        <a:ext cx="9034626" cy="1086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32959"/>
              </p:ext>
            </p:extLst>
          </p:nvPr>
        </p:nvGraphicFramePr>
        <p:xfrm>
          <a:off x="49443" y="5579386"/>
          <a:ext cx="9034626" cy="106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5579386"/>
                        <a:ext cx="9034626" cy="106136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49443" y="2812449"/>
            <a:ext cx="9012583" cy="687318"/>
            <a:chOff x="-1" y="2963250"/>
            <a:chExt cx="9012583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963250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756" y="3065680"/>
              <a:ext cx="4445826" cy="482458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5112" y="24404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818402"/>
              </p:ext>
            </p:extLst>
          </p:nvPr>
        </p:nvGraphicFramePr>
        <p:xfrm>
          <a:off x="49443" y="670984"/>
          <a:ext cx="9036000" cy="153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670984"/>
                        <a:ext cx="9036000" cy="153587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579086"/>
              </p:ext>
            </p:extLst>
          </p:nvPr>
        </p:nvGraphicFramePr>
        <p:xfrm>
          <a:off x="49443" y="3220054"/>
          <a:ext cx="9036000" cy="13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3220054"/>
                        <a:ext cx="9036000" cy="131784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4779" y="4783123"/>
            <a:ext cx="4963341" cy="858202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53789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5076439" y="5124370"/>
            <a:ext cx="4072340" cy="387583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67751"/>
              </p:ext>
            </p:extLst>
          </p:nvPr>
        </p:nvGraphicFramePr>
        <p:xfrm>
          <a:off x="49443" y="674028"/>
          <a:ext cx="9034626" cy="101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CS ChemDraw Drawing" r:id="rId3" imgW="5001634" imgH="563789" progId="ChemDraw.Document.6.0">
                  <p:embed/>
                </p:oleObj>
              </mc:Choice>
              <mc:Fallback>
                <p:oleObj name="CS ChemDraw Drawing" r:id="rId3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674028"/>
                        <a:ext cx="9034626" cy="101785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44" y="1996706"/>
            <a:ext cx="4297049" cy="709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6871DB-2BDA-40A4-B7A9-E1E68E5896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95576" y="3767667"/>
            <a:ext cx="4942359" cy="13984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09" y="2101079"/>
            <a:ext cx="3780663" cy="501183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5112" y="169188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4" y="696687"/>
            <a:ext cx="7478885" cy="355527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/>
          <a:stretch/>
        </p:blipFill>
        <p:spPr>
          <a:xfrm>
            <a:off x="0" y="4326464"/>
            <a:ext cx="8577074" cy="2531536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12032" y="425196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4044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3788</TotalTime>
  <Words>624</Words>
  <Application>Microsoft Office PowerPoint</Application>
  <PresentationFormat>Экран (4:3)</PresentationFormat>
  <Paragraphs>165</Paragraphs>
  <Slides>29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29</vt:i4>
      </vt:variant>
    </vt:vector>
  </HeadingPairs>
  <TitlesOfParts>
    <vt:vector size="40" baseType="lpstr"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о-хинон/амин.</vt:lpstr>
      <vt:lpstr>ЦЕЛЬ РАБОТЫ </vt:lpstr>
      <vt:lpstr>Мономеры и растворитель</vt:lpstr>
      <vt:lpstr>Инициирующие системы</vt:lpstr>
      <vt:lpstr>Фотоинициирование. Активация хинона</vt:lpstr>
      <vt:lpstr>Фотоинициирование. Фотовосстановления</vt:lpstr>
      <vt:lpstr>Фотоинициирование. Реакции фенолэфира</vt:lpstr>
      <vt:lpstr>Фотоинициирование. Реакции радикалов</vt:lpstr>
      <vt:lpstr>Редукция схемы фотоинициирования</vt:lpstr>
      <vt:lpstr>Полимеризация. Рост и передача цепи</vt:lpstr>
      <vt:lpstr>Полимеризация. Ингибирование и обрыв</vt:lpstr>
      <vt:lpstr>Редукция схемы полимеризации</vt:lpstr>
      <vt:lpstr>Ошибка редукции схемы фотоинициирования</vt:lpstr>
      <vt:lpstr>Ошибка редукции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Описание диффузионной модели</vt:lpstr>
      <vt:lpstr>ТЕОРЕТИЧЕСКАЯ ЧАСТЬ. ДИФФУЗИЯ</vt:lpstr>
      <vt:lpstr>ТЕОРЕТИЧЕСКАЯ ЧАСТЬ . ВЯЗКОСТЬ </vt:lpstr>
      <vt:lpstr>НАХОЖДЕНИЕ ВЯЗКОСТЕЙ</vt:lpstr>
      <vt:lpstr>ВЯЗКОСТЬ. ЧИСТЫЕ ВЕЩЕСТВА</vt:lpstr>
      <vt:lpstr>МОЛЕКУЛЯРНАЯ ДИНАМИКА</vt:lpstr>
      <vt:lpstr>КОЭФФИЦИЕНТЫ ДИФФУЗИИ ЧИСТЫХ ВЕЩЕСТВ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212</cp:revision>
  <dcterms:created xsi:type="dcterms:W3CDTF">2024-04-02T18:34:12Z</dcterms:created>
  <dcterms:modified xsi:type="dcterms:W3CDTF">2024-05-30T15:02:03Z</dcterms:modified>
</cp:coreProperties>
</file>